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Nautilius Pompilius" charset="1" panose="02000000000000000000"/>
      <p:regular r:id="rId11"/>
    </p:embeddedFont>
    <p:embeddedFont>
      <p:font typeface="Garet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4.jpeg" Type="http://schemas.openxmlformats.org/officeDocument/2006/relationships/image"/><Relationship Id="rId12" Target="../media/image10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.jpe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905347">
            <a:off x="7334191" y="1593097"/>
            <a:ext cx="6683455" cy="8881668"/>
          </a:xfrm>
          <a:custGeom>
            <a:avLst/>
            <a:gdLst/>
            <a:ahLst/>
            <a:cxnLst/>
            <a:rect r="r" b="b" t="t" l="l"/>
            <a:pathLst>
              <a:path h="8881668" w="6683455">
                <a:moveTo>
                  <a:pt x="0" y="8881668"/>
                </a:moveTo>
                <a:lnTo>
                  <a:pt x="6683455" y="8881668"/>
                </a:lnTo>
                <a:lnTo>
                  <a:pt x="6683455" y="0"/>
                </a:lnTo>
                <a:lnTo>
                  <a:pt x="0" y="0"/>
                </a:lnTo>
                <a:lnTo>
                  <a:pt x="0" y="88816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021504" y="8287238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7447788" y="0"/>
                </a:moveTo>
                <a:lnTo>
                  <a:pt x="0" y="0"/>
                </a:lnTo>
                <a:lnTo>
                  <a:pt x="0" y="8229600"/>
                </a:lnTo>
                <a:lnTo>
                  <a:pt x="7447788" y="8229600"/>
                </a:lnTo>
                <a:lnTo>
                  <a:pt x="744778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53090">
            <a:off x="4047179" y="1593097"/>
            <a:ext cx="6683455" cy="8881668"/>
          </a:xfrm>
          <a:custGeom>
            <a:avLst/>
            <a:gdLst/>
            <a:ahLst/>
            <a:cxnLst/>
            <a:rect r="r" b="b" t="t" l="l"/>
            <a:pathLst>
              <a:path h="8881668" w="6683455">
                <a:moveTo>
                  <a:pt x="0" y="0"/>
                </a:moveTo>
                <a:lnTo>
                  <a:pt x="6683455" y="0"/>
                </a:lnTo>
                <a:lnTo>
                  <a:pt x="6683455" y="8881668"/>
                </a:lnTo>
                <a:lnTo>
                  <a:pt x="0" y="888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626023" y="168164"/>
            <a:ext cx="7035955" cy="9950672"/>
          </a:xfrm>
          <a:custGeom>
            <a:avLst/>
            <a:gdLst/>
            <a:ahLst/>
            <a:cxnLst/>
            <a:rect r="r" b="b" t="t" l="l"/>
            <a:pathLst>
              <a:path h="9950672" w="7035955">
                <a:moveTo>
                  <a:pt x="0" y="0"/>
                </a:moveTo>
                <a:lnTo>
                  <a:pt x="7035954" y="0"/>
                </a:lnTo>
                <a:lnTo>
                  <a:pt x="7035954" y="9950672"/>
                </a:lnTo>
                <a:lnTo>
                  <a:pt x="0" y="9950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6284" y="2876887"/>
            <a:ext cx="11435432" cy="1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4"/>
              </a:lnSpc>
            </a:pPr>
            <a:r>
              <a:rPr lang="en-US" sz="9103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23323">
            <a:off x="13052363" y="5987068"/>
            <a:ext cx="2443766" cy="3177473"/>
          </a:xfrm>
          <a:custGeom>
            <a:avLst/>
            <a:gdLst/>
            <a:ahLst/>
            <a:cxnLst/>
            <a:rect r="r" b="b" t="t" l="l"/>
            <a:pathLst>
              <a:path h="3177473" w="2443766">
                <a:moveTo>
                  <a:pt x="0" y="0"/>
                </a:moveTo>
                <a:lnTo>
                  <a:pt x="2443766" y="0"/>
                </a:lnTo>
                <a:lnTo>
                  <a:pt x="2443766" y="3177472"/>
                </a:lnTo>
                <a:lnTo>
                  <a:pt x="0" y="3177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09838">
            <a:off x="13979397" y="-205459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56848">
            <a:off x="-2286974" y="8795865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9" y="0"/>
                </a:lnTo>
                <a:lnTo>
                  <a:pt x="5869309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23987">
            <a:off x="2398495" y="850625"/>
            <a:ext cx="3031599" cy="2454332"/>
          </a:xfrm>
          <a:custGeom>
            <a:avLst/>
            <a:gdLst/>
            <a:ahLst/>
            <a:cxnLst/>
            <a:rect r="r" b="b" t="t" l="l"/>
            <a:pathLst>
              <a:path h="2454332" w="3031599">
                <a:moveTo>
                  <a:pt x="0" y="0"/>
                </a:moveTo>
                <a:lnTo>
                  <a:pt x="3031600" y="0"/>
                </a:lnTo>
                <a:lnTo>
                  <a:pt x="3031600" y="2454333"/>
                </a:lnTo>
                <a:lnTo>
                  <a:pt x="0" y="2454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93514" y="6078320"/>
            <a:ext cx="6700972" cy="440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2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Integrantes: 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2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Marina Alzamora, Simoney Gómez, Williams Tabilo, Xander Contreras      Gerali Pallauta, B</a:t>
            </a:r>
            <a:r>
              <a:rPr lang="en-US" sz="3032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enjamin Ordenes</a:t>
            </a:r>
          </a:p>
          <a:p>
            <a:pPr algn="ctr">
              <a:lnSpc>
                <a:spcPts val="6066"/>
              </a:lnSpc>
              <a:spcBef>
                <a:spcPct val="0"/>
              </a:spcBef>
            </a:pPr>
          </a:p>
          <a:p>
            <a:pPr algn="ctr">
              <a:lnSpc>
                <a:spcPts val="6066"/>
              </a:lnSpc>
              <a:spcBef>
                <a:spcPct val="0"/>
              </a:spcBef>
            </a:pPr>
          </a:p>
          <a:p>
            <a:pPr algn="ctr">
              <a:lnSpc>
                <a:spcPts val="6066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2031313">
            <a:off x="12908729" y="1605423"/>
            <a:ext cx="2229954" cy="524039"/>
          </a:xfrm>
          <a:custGeom>
            <a:avLst/>
            <a:gdLst/>
            <a:ahLst/>
            <a:cxnLst/>
            <a:rect r="r" b="b" t="t" l="l"/>
            <a:pathLst>
              <a:path h="524039" w="2229954">
                <a:moveTo>
                  <a:pt x="0" y="0"/>
                </a:moveTo>
                <a:lnTo>
                  <a:pt x="2229953" y="0"/>
                </a:lnTo>
                <a:lnTo>
                  <a:pt x="2229953" y="524039"/>
                </a:lnTo>
                <a:lnTo>
                  <a:pt x="0" y="524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83">
            <a:off x="1708987" y="1795373"/>
            <a:ext cx="2737326" cy="3890257"/>
          </a:xfrm>
          <a:custGeom>
            <a:avLst/>
            <a:gdLst/>
            <a:ahLst/>
            <a:cxnLst/>
            <a:rect r="r" b="b" t="t" l="l"/>
            <a:pathLst>
              <a:path h="3890257" w="2737326">
                <a:moveTo>
                  <a:pt x="0" y="0"/>
                </a:moveTo>
                <a:lnTo>
                  <a:pt x="2737326" y="0"/>
                </a:lnTo>
                <a:lnTo>
                  <a:pt x="2737326" y="3890257"/>
                </a:lnTo>
                <a:lnTo>
                  <a:pt x="0" y="389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9243" y="6528292"/>
            <a:ext cx="4508247" cy="4114800"/>
          </a:xfrm>
          <a:custGeom>
            <a:avLst/>
            <a:gdLst/>
            <a:ahLst/>
            <a:cxnLst/>
            <a:rect r="r" b="b" t="t" l="l"/>
            <a:pathLst>
              <a:path h="4114800" w="4508247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759">
            <a:off x="5340101" y="4144626"/>
            <a:ext cx="2417604" cy="3204053"/>
          </a:xfrm>
          <a:custGeom>
            <a:avLst/>
            <a:gdLst/>
            <a:ahLst/>
            <a:cxnLst/>
            <a:rect r="r" b="b" t="t" l="l"/>
            <a:pathLst>
              <a:path h="3204053" w="2417604">
                <a:moveTo>
                  <a:pt x="0" y="0"/>
                </a:moveTo>
                <a:lnTo>
                  <a:pt x="2417604" y="0"/>
                </a:lnTo>
                <a:lnTo>
                  <a:pt x="2417604" y="3204054"/>
                </a:lnTo>
                <a:lnTo>
                  <a:pt x="0" y="3204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890479" y="1896088"/>
            <a:ext cx="4738037" cy="6700818"/>
          </a:xfrm>
          <a:custGeom>
            <a:avLst/>
            <a:gdLst/>
            <a:ahLst/>
            <a:cxnLst/>
            <a:rect r="r" b="b" t="t" l="l"/>
            <a:pathLst>
              <a:path h="6700818" w="4738037">
                <a:moveTo>
                  <a:pt x="0" y="0"/>
                </a:moveTo>
                <a:lnTo>
                  <a:pt x="4738037" y="0"/>
                </a:lnTo>
                <a:lnTo>
                  <a:pt x="4738037" y="6700818"/>
                </a:lnTo>
                <a:lnTo>
                  <a:pt x="0" y="6700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2930" y="2671485"/>
            <a:ext cx="1753134" cy="411987"/>
          </a:xfrm>
          <a:custGeom>
            <a:avLst/>
            <a:gdLst/>
            <a:ahLst/>
            <a:cxnLst/>
            <a:rect r="r" b="b" t="t" l="l"/>
            <a:pathLst>
              <a:path h="411987" w="1753134">
                <a:moveTo>
                  <a:pt x="0" y="0"/>
                </a:moveTo>
                <a:lnTo>
                  <a:pt x="1753134" y="0"/>
                </a:lnTo>
                <a:lnTo>
                  <a:pt x="1753134" y="411987"/>
                </a:lnTo>
                <a:lnTo>
                  <a:pt x="0" y="411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9838">
            <a:off x="13246886" y="-2102314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62223">
            <a:off x="15019032" y="344303"/>
            <a:ext cx="2051665" cy="2977351"/>
          </a:xfrm>
          <a:custGeom>
            <a:avLst/>
            <a:gdLst/>
            <a:ahLst/>
            <a:cxnLst/>
            <a:rect r="r" b="b" t="t" l="l"/>
            <a:pathLst>
              <a:path h="2977351" w="2051665">
                <a:moveTo>
                  <a:pt x="0" y="0"/>
                </a:moveTo>
                <a:lnTo>
                  <a:pt x="2051666" y="0"/>
                </a:lnTo>
                <a:lnTo>
                  <a:pt x="2051666" y="2977351"/>
                </a:lnTo>
                <a:lnTo>
                  <a:pt x="0" y="29773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26882" y="3148743"/>
            <a:ext cx="54652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5109" y="4729270"/>
            <a:ext cx="5868776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Conjunto de bienes, conocimientos, costumbres y expresiones que una comunidad hereda del pasado, valora en el presente y desea preservar para el futuro.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522226" y="763150"/>
            <a:ext cx="5306673" cy="11683627"/>
          </a:xfrm>
          <a:custGeom>
            <a:avLst/>
            <a:gdLst/>
            <a:ahLst/>
            <a:cxnLst/>
            <a:rect r="r" b="b" t="t" l="l"/>
            <a:pathLst>
              <a:path h="11683627" w="5306673">
                <a:moveTo>
                  <a:pt x="0" y="0"/>
                </a:moveTo>
                <a:lnTo>
                  <a:pt x="5306673" y="0"/>
                </a:lnTo>
                <a:lnTo>
                  <a:pt x="5306673" y="11683627"/>
                </a:lnTo>
                <a:lnTo>
                  <a:pt x="0" y="1168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04" t="0" r="-3147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65835">
            <a:off x="599325" y="-3503099"/>
            <a:ext cx="4357636" cy="4815067"/>
          </a:xfrm>
          <a:custGeom>
            <a:avLst/>
            <a:gdLst/>
            <a:ahLst/>
            <a:cxnLst/>
            <a:rect r="r" b="b" t="t" l="l"/>
            <a:pathLst>
              <a:path h="4815067" w="4357636">
                <a:moveTo>
                  <a:pt x="0" y="0"/>
                </a:moveTo>
                <a:lnTo>
                  <a:pt x="4357636" y="0"/>
                </a:lnTo>
                <a:lnTo>
                  <a:pt x="4357636" y="4815068"/>
                </a:lnTo>
                <a:lnTo>
                  <a:pt x="0" y="481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2030" y="9504569"/>
            <a:ext cx="4357636" cy="4815067"/>
          </a:xfrm>
          <a:custGeom>
            <a:avLst/>
            <a:gdLst/>
            <a:ahLst/>
            <a:cxnLst/>
            <a:rect r="r" b="b" t="t" l="l"/>
            <a:pathLst>
              <a:path h="4815067" w="4357636">
                <a:moveTo>
                  <a:pt x="0" y="0"/>
                </a:moveTo>
                <a:lnTo>
                  <a:pt x="4357636" y="0"/>
                </a:lnTo>
                <a:lnTo>
                  <a:pt x="4357636" y="4815067"/>
                </a:lnTo>
                <a:lnTo>
                  <a:pt x="0" y="4815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99734">
            <a:off x="14058572" y="8965403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64609"/>
            <a:ext cx="2623638" cy="3287018"/>
          </a:xfrm>
          <a:custGeom>
            <a:avLst/>
            <a:gdLst/>
            <a:ahLst/>
            <a:cxnLst/>
            <a:rect r="r" b="b" t="t" l="l"/>
            <a:pathLst>
              <a:path h="3287018" w="2623638">
                <a:moveTo>
                  <a:pt x="0" y="0"/>
                </a:moveTo>
                <a:lnTo>
                  <a:pt x="2623638" y="0"/>
                </a:lnTo>
                <a:lnTo>
                  <a:pt x="2623638" y="3287018"/>
                </a:lnTo>
                <a:lnTo>
                  <a:pt x="0" y="3287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25610" y="4714824"/>
            <a:ext cx="4076518" cy="2721076"/>
          </a:xfrm>
          <a:custGeom>
            <a:avLst/>
            <a:gdLst/>
            <a:ahLst/>
            <a:cxnLst/>
            <a:rect r="r" b="b" t="t" l="l"/>
            <a:pathLst>
              <a:path h="2721076" w="4076518">
                <a:moveTo>
                  <a:pt x="0" y="0"/>
                </a:moveTo>
                <a:lnTo>
                  <a:pt x="4076518" y="0"/>
                </a:lnTo>
                <a:lnTo>
                  <a:pt x="4076518" y="2721076"/>
                </a:lnTo>
                <a:lnTo>
                  <a:pt x="0" y="2721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3723" y="521734"/>
            <a:ext cx="1086712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 Cultural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215" y="4536142"/>
            <a:ext cx="11268694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 Las oficinas salitreras de Humberstone y Santa Laura, Patrimonio de la Humanidad, reflejan la vida comunitaria, laboral y cultural minera.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La historia oral de los pirquineros transmite saberes, valores y memoria colectiva de las comunidades mineras.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Ritos y creencias como pedir permiso a la tierra muestran respeto espiritual hacia la naturaleza.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El uso ancestral del cobre revela una relación cultural profunda con los minerales.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Los antiguos caminos indígenas evidencian conocimiento territorial y organización precolombina.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La música minera expresa vivencias y emociones de las comunidades geomineras.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33749" y="3370281"/>
            <a:ext cx="4888789" cy="64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Ejemplos: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01411" y="2100596"/>
            <a:ext cx="1031943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Son todas las manifestaciones materiales e inmateriales que representan la identidad, historia y tradiciones de una comunidad. Incluye obras, objetos, conocimientos, lenguas, creencias y formas de vida.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3176" y="9566017"/>
            <a:ext cx="7447788" cy="8229600"/>
          </a:xfrm>
          <a:custGeom>
            <a:avLst/>
            <a:gdLst/>
            <a:ahLst/>
            <a:cxnLst/>
            <a:rect r="r" b="b" t="t" l="l"/>
            <a:pathLst>
              <a:path h="8229600" w="7447788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027">
            <a:off x="16538393" y="8961665"/>
            <a:ext cx="3499214" cy="4650118"/>
          </a:xfrm>
          <a:custGeom>
            <a:avLst/>
            <a:gdLst/>
            <a:ahLst/>
            <a:cxnLst/>
            <a:rect r="r" b="b" t="t" l="l"/>
            <a:pathLst>
              <a:path h="4650118" w="3499214">
                <a:moveTo>
                  <a:pt x="0" y="0"/>
                </a:moveTo>
                <a:lnTo>
                  <a:pt x="3499214" y="0"/>
                </a:lnTo>
                <a:lnTo>
                  <a:pt x="3499214" y="4650118"/>
                </a:lnTo>
                <a:lnTo>
                  <a:pt x="0" y="4650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99734">
            <a:off x="-1905954" y="-1864928"/>
            <a:ext cx="5869308" cy="3369418"/>
          </a:xfrm>
          <a:custGeom>
            <a:avLst/>
            <a:gdLst/>
            <a:ahLst/>
            <a:cxnLst/>
            <a:rect r="r" b="b" t="t" l="l"/>
            <a:pathLst>
              <a:path h="3369418" w="5869308">
                <a:moveTo>
                  <a:pt x="0" y="0"/>
                </a:moveTo>
                <a:lnTo>
                  <a:pt x="5869308" y="0"/>
                </a:lnTo>
                <a:lnTo>
                  <a:pt x="5869308" y="3369418"/>
                </a:lnTo>
                <a:lnTo>
                  <a:pt x="0" y="33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226" y="4527467"/>
            <a:ext cx="11121314" cy="4974857"/>
            <a:chOff x="0" y="0"/>
            <a:chExt cx="889598" cy="397941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245829" y="-245829"/>
              <a:ext cx="397941" cy="889598"/>
            </a:xfrm>
            <a:custGeom>
              <a:avLst/>
              <a:gdLst/>
              <a:ahLst/>
              <a:cxnLst/>
              <a:rect r="r" b="b" t="t" l="l"/>
              <a:pathLst>
                <a:path h="889598" w="397941">
                  <a:moveTo>
                    <a:pt x="397940" y="0"/>
                  </a:moveTo>
                  <a:lnTo>
                    <a:pt x="397940" y="889598"/>
                  </a:lnTo>
                  <a:lnTo>
                    <a:pt x="0" y="88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034" t="0" r="-2903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094600" y="3000033"/>
            <a:ext cx="3794498" cy="2528084"/>
          </a:xfrm>
          <a:custGeom>
            <a:avLst/>
            <a:gdLst/>
            <a:ahLst/>
            <a:cxnLst/>
            <a:rect r="r" b="b" t="t" l="l"/>
            <a:pathLst>
              <a:path h="2528084" w="3794498">
                <a:moveTo>
                  <a:pt x="0" y="0"/>
                </a:moveTo>
                <a:lnTo>
                  <a:pt x="3794499" y="0"/>
                </a:lnTo>
                <a:lnTo>
                  <a:pt x="3794499" y="2528084"/>
                </a:lnTo>
                <a:lnTo>
                  <a:pt x="0" y="2528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14642" y="6479564"/>
            <a:ext cx="3774457" cy="2513833"/>
          </a:xfrm>
          <a:custGeom>
            <a:avLst/>
            <a:gdLst/>
            <a:ahLst/>
            <a:cxnLst/>
            <a:rect r="r" b="b" t="t" l="l"/>
            <a:pathLst>
              <a:path h="2513833" w="3774457">
                <a:moveTo>
                  <a:pt x="0" y="0"/>
                </a:moveTo>
                <a:lnTo>
                  <a:pt x="3774457" y="0"/>
                </a:lnTo>
                <a:lnTo>
                  <a:pt x="3774457" y="2513832"/>
                </a:lnTo>
                <a:lnTo>
                  <a:pt x="0" y="2513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34644" y="289741"/>
            <a:ext cx="7327425" cy="105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 Natural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36348" y="1750243"/>
            <a:ext cx="1111277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Son aquellos elementos del entorno natural que tienen un valor ecológico, científico, estético o cultural excepcional, como paisajes, formaciones geológicas, ecosistemas y especies únicas.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260" y="5490017"/>
            <a:ext cx="1012524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Mina de Chuquicamata y su entorno desértico.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Formación geológica del Valle de la Luna, en el Desierto de Atacama.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Salar de Atacama y su biodiversidad única.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Cordillera de Domeyko, rica en minerales.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Aguas termales de Puritama, influenciadas por la actividad volcánica.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Quebradas con flora endémica adaptada a suelos minerales.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Formación de cobre nativo en estado puro en ciertos sectores mineros.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453180"/>
            <a:ext cx="393830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Ejemplos: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2111" y="166896"/>
            <a:ext cx="7340429" cy="4131581"/>
            <a:chOff x="0" y="0"/>
            <a:chExt cx="1137224" cy="640090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248567" y="-248567"/>
              <a:ext cx="640090" cy="1137224"/>
            </a:xfrm>
            <a:custGeom>
              <a:avLst/>
              <a:gdLst/>
              <a:ahLst/>
              <a:cxnLst/>
              <a:rect r="r" b="b" t="t" l="l"/>
              <a:pathLst>
                <a:path h="1137224" w="640090">
                  <a:moveTo>
                    <a:pt x="640090" y="0"/>
                  </a:moveTo>
                  <a:lnTo>
                    <a:pt x="640090" y="1137224"/>
                  </a:lnTo>
                  <a:lnTo>
                    <a:pt x="0" y="113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2" t="0" r="-1281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11910" y="167998"/>
            <a:ext cx="7340429" cy="4131581"/>
            <a:chOff x="0" y="0"/>
            <a:chExt cx="1137224" cy="640090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248567" y="-248567"/>
              <a:ext cx="640090" cy="1137224"/>
            </a:xfrm>
            <a:custGeom>
              <a:avLst/>
              <a:gdLst/>
              <a:ahLst/>
              <a:cxnLst/>
              <a:rect r="r" b="b" t="t" l="l"/>
              <a:pathLst>
                <a:path h="1137224" w="640090">
                  <a:moveTo>
                    <a:pt x="640090" y="0"/>
                  </a:moveTo>
                  <a:lnTo>
                    <a:pt x="640090" y="1137224"/>
                  </a:lnTo>
                  <a:lnTo>
                    <a:pt x="0" y="113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812" t="0" r="-1281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1512" y="7579859"/>
            <a:ext cx="5819110" cy="2422289"/>
          </a:xfrm>
          <a:custGeom>
            <a:avLst/>
            <a:gdLst/>
            <a:ahLst/>
            <a:cxnLst/>
            <a:rect r="r" b="b" t="t" l="l"/>
            <a:pathLst>
              <a:path h="2422289" w="5819110">
                <a:moveTo>
                  <a:pt x="0" y="0"/>
                </a:moveTo>
                <a:lnTo>
                  <a:pt x="5819110" y="0"/>
                </a:lnTo>
                <a:lnTo>
                  <a:pt x="5819110" y="2422289"/>
                </a:lnTo>
                <a:lnTo>
                  <a:pt x="0" y="2422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027" r="0" b="-300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86706" y="8123249"/>
            <a:ext cx="2568412" cy="1896032"/>
          </a:xfrm>
          <a:custGeom>
            <a:avLst/>
            <a:gdLst/>
            <a:ahLst/>
            <a:cxnLst/>
            <a:rect r="r" b="b" t="t" l="l"/>
            <a:pathLst>
              <a:path h="1896032" w="2568412">
                <a:moveTo>
                  <a:pt x="0" y="0"/>
                </a:moveTo>
                <a:lnTo>
                  <a:pt x="2568411" y="0"/>
                </a:lnTo>
                <a:lnTo>
                  <a:pt x="2568411" y="1896032"/>
                </a:lnTo>
                <a:lnTo>
                  <a:pt x="0" y="1896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04" t="-5396" r="0" b="-539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1420" y="1453376"/>
            <a:ext cx="60886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Parte del patrimonio cultural que se manifiesta en objetos físicos y tangibles, como edificios históricos, monumentos, herramientas, maquinaria, obras de arte y documentos.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4372" y="588824"/>
            <a:ext cx="485068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 Material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9334" y="603885"/>
            <a:ext cx="485068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7280A"/>
                </a:solidFill>
                <a:latin typeface="Nautilius Pompilius"/>
                <a:ea typeface="Nautilius Pompilius"/>
                <a:cs typeface="Nautilius Pompilius"/>
                <a:sym typeface="Nautilius Pompilius"/>
              </a:rPr>
              <a:t>Patrimonio Inmaterial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6640" y="1338924"/>
            <a:ext cx="608860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Parte del patrimonio cultural que no es físico, sino que se transmite oralmente o mediante prácticas sociales, como tradiciones, conocimientos técnicos, ritos, festividades y expresiones artísticas.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2111" y="4581761"/>
            <a:ext cx="796627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Hornos de fundición antiguos en la ex Oficina Salitrera Santa Laura.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Ruinas de la fundición de cobre de La Serena.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Museo Mineralógico de Copiapó.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Locomotoras usadas en la minería del siglo XIX.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Maquinaria minera conservada en museos o centros de interpretación.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Documentos históricos de concesiones mineras.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2016" y="3809245"/>
            <a:ext cx="608860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ejemplos: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6609" y="3809245"/>
            <a:ext cx="608860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ejemplos: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0729" y="4611699"/>
            <a:ext cx="8341554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Tradiciones orales sobre la minería transmitidas por los antiguos pirquineros.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Fiestas patronales de pueblos mineros, como San Lorenzo.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Cantos y coplas mineras tradicionales.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Técnicas artesanales de extracción de minerales con herramientas manuales.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Creencias y supersticiones de los mineros (como el "Tío de la mina").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7280A"/>
                </a:solidFill>
                <a:latin typeface="Garet"/>
                <a:ea typeface="Garet"/>
                <a:cs typeface="Garet"/>
                <a:sym typeface="Garet"/>
              </a:rPr>
              <a:t>* Cocina típica de campamentos mineros.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DAGqJ9JYzRM</dc:identifier>
  <dcterms:modified xsi:type="dcterms:W3CDTF">2011-08-01T06:04:30Z</dcterms:modified>
  <cp:revision>1</cp:revision>
  <dc:title>Beige and Brown Vintage Scrapbook History Museum Presentation</dc:title>
</cp:coreProperties>
</file>